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29"/>
  </p:notesMasterIdLst>
  <p:handoutMasterIdLst>
    <p:handoutMasterId r:id="rId30"/>
  </p:handoutMasterIdLst>
  <p:sldIdLst>
    <p:sldId id="551" r:id="rId6"/>
    <p:sldId id="553" r:id="rId7"/>
    <p:sldId id="554" r:id="rId8"/>
    <p:sldId id="555" r:id="rId9"/>
    <p:sldId id="556" r:id="rId10"/>
    <p:sldId id="557" r:id="rId11"/>
    <p:sldId id="558" r:id="rId12"/>
    <p:sldId id="559" r:id="rId13"/>
    <p:sldId id="560" r:id="rId14"/>
    <p:sldId id="561" r:id="rId15"/>
    <p:sldId id="562" r:id="rId16"/>
    <p:sldId id="563" r:id="rId17"/>
    <p:sldId id="564" r:id="rId18"/>
    <p:sldId id="565" r:id="rId19"/>
    <p:sldId id="566" r:id="rId20"/>
    <p:sldId id="567" r:id="rId21"/>
    <p:sldId id="568" r:id="rId22"/>
    <p:sldId id="569" r:id="rId23"/>
    <p:sldId id="570" r:id="rId24"/>
    <p:sldId id="571" r:id="rId25"/>
    <p:sldId id="572" r:id="rId26"/>
    <p:sldId id="573" r:id="rId27"/>
    <p:sldId id="574" r:id="rId2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912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1584">
          <p15:clr>
            <a:srgbClr val="A4A3A4"/>
          </p15:clr>
        </p15:guide>
        <p15:guide id="4" pos="88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lie Mangoff" initials="JM" lastIdx="4" clrIdx="0"/>
  <p:cmAuthor id="1" name="admin" initials="a" lastIdx="1" clrIdx="1"/>
  <p:cmAuthor id="2" name="Amanda Minutola" initials="AM" lastIdx="2" clrIdx="2"/>
  <p:cmAuthor id="3" name="Sarah Pitt" initials="SP" lastIdx="2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805C"/>
    <a:srgbClr val="585858"/>
    <a:srgbClr val="D99C21"/>
    <a:srgbClr val="73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49" autoAdjust="0"/>
    <p:restoredTop sz="86529" autoAdjust="0"/>
  </p:normalViewPr>
  <p:slideViewPr>
    <p:cSldViewPr>
      <p:cViewPr varScale="1">
        <p:scale>
          <a:sx n="85" d="100"/>
          <a:sy n="85" d="100"/>
        </p:scale>
        <p:origin x="1171" y="67"/>
      </p:cViewPr>
      <p:guideLst>
        <p:guide orient="horz" pos="912"/>
        <p:guide pos="2880"/>
        <p:guide orient="horz" pos="1584"/>
        <p:guide pos="8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169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commentAuthors" Target="commentAuthor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61E734-30F1-456B-8B88-B517BAE0A233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D1CF74-1493-46D2-9CFB-D9771BD399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74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6A6551-8743-415C-B8DC-7E8D559D5B4C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FE3FD1-3D53-424A-A1AD-A3C30BC928D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89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FE3FD1-3D53-424A-A1AD-A3C30BC928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1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3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234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36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335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9091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4941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Calibri" pitchFamily="34" charset="0"/>
              <a:buNone/>
              <a:defRPr/>
            </a:pPr>
            <a:r>
              <a:rPr lang="en-US" altLang="en-US" dirty="0">
                <a:solidFill>
                  <a:srgbClr val="000000"/>
                </a:solidFill>
                <a:latin typeface="Arial" pitchFamily="18" charset="0"/>
                <a:ea typeface="Arial"/>
              </a:rPr>
              <a:t>Class Discussion</a:t>
            </a:r>
          </a:p>
          <a:p>
            <a:pPr marL="228600" indent="-228600">
              <a:buFont typeface="Calibri" pitchFamily="34" charset="0"/>
              <a:buAutoNum type="arabicPeriod"/>
              <a:defRPr/>
            </a:pPr>
            <a:r>
              <a:rPr lang="en-US" altLang="en-US" dirty="0">
                <a:solidFill>
                  <a:srgbClr val="000000"/>
                </a:solidFill>
                <a:latin typeface="Arial" pitchFamily="18" charset="0"/>
                <a:ea typeface="Arial"/>
              </a:rPr>
              <a:t>Authoritarian parent</a:t>
            </a:r>
          </a:p>
          <a:p>
            <a:pPr marL="228600" indent="-228600">
              <a:buFont typeface="Calibri" pitchFamily="34" charset="0"/>
              <a:buAutoNum type="arabicPeriod"/>
              <a:defRPr/>
            </a:pPr>
            <a:r>
              <a:rPr lang="en-US" altLang="en-US" dirty="0">
                <a:solidFill>
                  <a:srgbClr val="000000"/>
                </a:solidFill>
                <a:latin typeface="Arial" pitchFamily="18" charset="0"/>
                <a:ea typeface="Arial"/>
              </a:rPr>
              <a:t>Authoritative parent</a:t>
            </a:r>
          </a:p>
          <a:p>
            <a:pPr marL="228600" indent="-228600">
              <a:buFont typeface="Calibri" pitchFamily="34" charset="0"/>
              <a:buAutoNum type="arabicPeriod"/>
              <a:defRPr/>
            </a:pPr>
            <a:r>
              <a:rPr lang="en-US" altLang="en-US" dirty="0">
                <a:solidFill>
                  <a:srgbClr val="000000"/>
                </a:solidFill>
                <a:latin typeface="Arial" pitchFamily="18" charset="0"/>
                <a:ea typeface="Arial"/>
              </a:rPr>
              <a:t>Permissive parent</a:t>
            </a:r>
          </a:p>
          <a:p>
            <a:pPr>
              <a:defRPr/>
            </a:pPr>
            <a:endParaRPr lang="en-US" altLang="en-US" dirty="0">
              <a:latin typeface="Arial" pitchFamily="18" charset="0"/>
              <a:ea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26281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Calibri" pitchFamily="34" charset="0"/>
              <a:buNone/>
              <a:defRPr/>
            </a:pPr>
            <a:r>
              <a:rPr lang="en-US" altLang="en-US" dirty="0">
                <a:solidFill>
                  <a:srgbClr val="000000"/>
                </a:solidFill>
                <a:latin typeface="Arial" pitchFamily="18" charset="0"/>
                <a:ea typeface="Arial"/>
              </a:rPr>
              <a:t>Class Discussion</a:t>
            </a:r>
          </a:p>
          <a:p>
            <a:pPr marL="228600" indent="-228600">
              <a:buFont typeface="Calibri" pitchFamily="34" charset="0"/>
              <a:buAutoNum type="arabicPeriod"/>
              <a:defRPr/>
            </a:pPr>
            <a:r>
              <a:rPr lang="en-US" altLang="en-US" dirty="0">
                <a:solidFill>
                  <a:srgbClr val="000000"/>
                </a:solidFill>
                <a:latin typeface="Arial" pitchFamily="18" charset="0"/>
                <a:ea typeface="Arial"/>
              </a:rPr>
              <a:t>Authoritarian parent</a:t>
            </a:r>
          </a:p>
          <a:p>
            <a:pPr marL="228600" indent="-228600">
              <a:buFont typeface="Calibri" pitchFamily="34" charset="0"/>
              <a:buAutoNum type="arabicPeriod"/>
              <a:defRPr/>
            </a:pPr>
            <a:r>
              <a:rPr lang="en-US" altLang="en-US" dirty="0">
                <a:solidFill>
                  <a:srgbClr val="000000"/>
                </a:solidFill>
                <a:latin typeface="Arial" pitchFamily="18" charset="0"/>
                <a:ea typeface="Arial"/>
              </a:rPr>
              <a:t>Authoritative parent</a:t>
            </a:r>
          </a:p>
          <a:p>
            <a:pPr marL="228600" indent="-228600">
              <a:buFont typeface="Calibri" pitchFamily="34" charset="0"/>
              <a:buAutoNum type="arabicPeriod"/>
              <a:defRPr/>
            </a:pPr>
            <a:r>
              <a:rPr lang="en-US" altLang="en-US" dirty="0">
                <a:solidFill>
                  <a:srgbClr val="000000"/>
                </a:solidFill>
                <a:latin typeface="Arial" pitchFamily="18" charset="0"/>
                <a:ea typeface="Arial"/>
              </a:rPr>
              <a:t>Permissive parent</a:t>
            </a:r>
          </a:p>
          <a:p>
            <a:pPr>
              <a:defRPr/>
            </a:pPr>
            <a:endParaRPr lang="en-US" altLang="en-US" dirty="0">
              <a:latin typeface="Arial" pitchFamily="18" charset="0"/>
              <a:ea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53069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rgbClr val="B7C33F"/>
              </a:buClr>
              <a:buFont typeface="Wingdings" pitchFamily="2" charset="2"/>
              <a:buChar char="§"/>
              <a:defRPr/>
            </a:pPr>
            <a:r>
              <a:rPr kumimoji="1" lang="en-US" altLang="en-US" sz="2400" kern="0" dirty="0">
                <a:solidFill>
                  <a:srgbClr val="000000"/>
                </a:solidFill>
                <a:latin typeface="Arial"/>
                <a:ea typeface="Arial"/>
              </a:rPr>
              <a:t>Correct Answer: B</a:t>
            </a:r>
          </a:p>
          <a:p>
            <a:pPr marL="342900" indent="-342900" eaLnBrk="1" hangingPunct="1">
              <a:spcBef>
                <a:spcPct val="20000"/>
              </a:spcBef>
              <a:buClr>
                <a:srgbClr val="B7C33F"/>
              </a:buClr>
              <a:buFont typeface="Wingdings" pitchFamily="2" charset="2"/>
              <a:buChar char="§"/>
              <a:defRPr/>
            </a:pPr>
            <a:r>
              <a:rPr kumimoji="1" lang="en-US" altLang="en-US" sz="2400" kern="0" dirty="0">
                <a:solidFill>
                  <a:srgbClr val="000000"/>
                </a:solidFill>
                <a:latin typeface="Arial"/>
                <a:ea typeface="Arial"/>
              </a:rPr>
              <a:t>Rationale: This style of parenting has firm, consistent rules and limits, while allowing for discussion and occasional flexibility of those rules, according to special circumstances.</a:t>
            </a:r>
            <a:endParaRPr lang="en-US" altLang="en-US" dirty="0">
              <a:latin typeface="Arial" pitchFamily="18" charset="0"/>
              <a:ea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4351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940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4199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597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8567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989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rgbClr val="B7C33F"/>
              </a:buClr>
              <a:buFont typeface="Wingdings" charset="0"/>
              <a:buChar char="§"/>
            </a:pPr>
            <a:r>
              <a:rPr kumimoji="1" lang="en-US" sz="2400" dirty="0">
                <a:solidFill>
                  <a:srgbClr val="000000"/>
                </a:solidFill>
                <a:latin typeface="Arial" charset="0"/>
              </a:rPr>
              <a:t>Correct Answer: False</a:t>
            </a:r>
          </a:p>
          <a:p>
            <a:pPr marL="342900" indent="-342900" eaLnBrk="1" hangingPunct="1">
              <a:spcBef>
                <a:spcPct val="20000"/>
              </a:spcBef>
              <a:buClr>
                <a:srgbClr val="B7C33F"/>
              </a:buClr>
              <a:buFont typeface="Wingdings" charset="0"/>
              <a:buChar char="§"/>
            </a:pPr>
            <a:r>
              <a:rPr kumimoji="1" lang="en-US" sz="2400" dirty="0">
                <a:solidFill>
                  <a:srgbClr val="000000"/>
                </a:solidFill>
                <a:latin typeface="Arial" charset="0"/>
              </a:rPr>
              <a:t>Rationale: Culture is a shared way of life, the combination of traditions and beliefs that make a group of people bond together (also see Chapter 3). It is not based on one’s color of skin or country of origin.</a:t>
            </a:r>
          </a:p>
          <a:p>
            <a:pPr marL="342900" indent="-3429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917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rgbClr val="B7C33F"/>
              </a:buClr>
              <a:buFont typeface="Wingdings" pitchFamily="2" charset="2"/>
              <a:buChar char="§"/>
              <a:defRPr/>
            </a:pPr>
            <a:r>
              <a:rPr kumimoji="1" lang="en-US" altLang="en-US" sz="2800" kern="0" dirty="0">
                <a:solidFill>
                  <a:srgbClr val="000000"/>
                </a:solidFill>
                <a:latin typeface="Arial"/>
                <a:ea typeface="Arial"/>
              </a:rPr>
              <a:t>Correct Answer: False</a:t>
            </a:r>
          </a:p>
          <a:p>
            <a:pPr>
              <a:defRPr/>
            </a:pPr>
            <a:endParaRPr lang="en-US" altLang="en-US" dirty="0">
              <a:latin typeface="Arial" pitchFamily="18" charset="0"/>
              <a:ea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99192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43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320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243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1"/>
          <p:cNvSpPr>
            <a:spLocks noGrp="1"/>
          </p:cNvSpPr>
          <p:nvPr>
            <p:ph type="pic" sz="quarter" idx="13" hasCustomPrompt="1"/>
          </p:nvPr>
        </p:nvSpPr>
        <p:spPr>
          <a:xfrm>
            <a:off x="2689302" y="228600"/>
            <a:ext cx="3733800" cy="4267200"/>
          </a:xfrm>
        </p:spPr>
        <p:txBody>
          <a:bodyPr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 noProof="0" dirty="0"/>
              <a:t>Click icon to add cover image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©2021 F.A. Davis Company</a:t>
            </a:r>
          </a:p>
        </p:txBody>
      </p:sp>
      <p:pic>
        <p:nvPicPr>
          <p:cNvPr id="10" name="Picture 1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51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Lead-in Head,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41449"/>
            <a:ext cx="8229600" cy="19161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2"/>
          </p:nvPr>
        </p:nvSpPr>
        <p:spPr>
          <a:xfrm>
            <a:off x="457200" y="3886200"/>
            <a:ext cx="8229600" cy="20050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789410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ulleted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6356" y="1143000"/>
            <a:ext cx="4038600" cy="4525963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3556" y="1143000"/>
            <a:ext cx="4038600" cy="4525963"/>
          </a:xfrm>
        </p:spPr>
        <p:txBody>
          <a:bodyPr>
            <a:normAutofit/>
          </a:bodyPr>
          <a:lstStyle>
            <a:lvl1pPr marL="282575" indent="-282575">
              <a:defRPr lang="en-US" sz="2800" kern="20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1175" indent="-220663">
              <a:defRPr lang="en-US" sz="24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4863" indent="-293688">
              <a:defRPr lang="en-US" sz="2000" kern="1200" baseline="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9025" indent="-285750"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590346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Bulleted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6356" y="1143001"/>
            <a:ext cx="4038600" cy="914400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756356" y="2285999"/>
            <a:ext cx="4038600" cy="3382963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3556" y="1143000"/>
            <a:ext cx="4038600" cy="914401"/>
          </a:xfrm>
        </p:spPr>
        <p:txBody>
          <a:bodyPr>
            <a:normAutofit/>
          </a:bodyPr>
          <a:lstStyle>
            <a:lvl1pPr marL="282575" indent="-282575">
              <a:defRPr lang="en-US" sz="2800" kern="20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1175" indent="-220663">
              <a:defRPr lang="en-US" sz="24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4863" indent="-293688">
              <a:defRPr lang="en-US" sz="2000" kern="1200" baseline="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9025" indent="-285750"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1"/>
          </p:nvPr>
        </p:nvSpPr>
        <p:spPr>
          <a:xfrm>
            <a:off x="5023556" y="2321559"/>
            <a:ext cx="4038600" cy="3347403"/>
          </a:xfrm>
        </p:spPr>
        <p:txBody>
          <a:bodyPr>
            <a:normAutofit/>
          </a:bodyPr>
          <a:lstStyle>
            <a:lvl1pPr marL="282575" indent="-282575">
              <a:defRPr lang="en-US" sz="2800" kern="20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1175" indent="-220663">
              <a:defRPr lang="en-US" sz="24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4863" indent="-293688">
              <a:defRPr lang="en-US" sz="2000" kern="1200" baseline="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9025" indent="-285750"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403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Bulleted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990600"/>
            <a:ext cx="4038600" cy="1219201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3556" y="2666999"/>
            <a:ext cx="4038600" cy="1752601"/>
          </a:xfrm>
        </p:spPr>
        <p:txBody>
          <a:bodyPr>
            <a:normAutofit/>
          </a:bodyPr>
          <a:lstStyle>
            <a:lvl1pPr marL="282575" indent="-282575">
              <a:defRPr lang="en-US" sz="2800" kern="20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1175" indent="-220663">
              <a:defRPr lang="en-US" sz="24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4863" indent="-293688">
              <a:defRPr lang="en-US" sz="2000" kern="1200" baseline="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9025" indent="-285750"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908756" y="4572000"/>
            <a:ext cx="7397044" cy="1249363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1"/>
          </p:nvPr>
        </p:nvSpPr>
        <p:spPr>
          <a:xfrm>
            <a:off x="838200" y="2590800"/>
            <a:ext cx="4038600" cy="3276600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208522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ulleted Lists with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55650" y="1173163"/>
            <a:ext cx="4044950" cy="639762"/>
          </a:xfrm>
        </p:spPr>
        <p:txBody>
          <a:bodyPr/>
          <a:lstStyle>
            <a:lvl1pPr marL="0" indent="0">
              <a:buNone/>
              <a:defRPr sz="2800" b="1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6"/>
          </p:nvPr>
        </p:nvSpPr>
        <p:spPr>
          <a:xfrm>
            <a:off x="755650" y="1901825"/>
            <a:ext cx="4044950" cy="3962400"/>
          </a:xfrm>
        </p:spPr>
        <p:txBody>
          <a:bodyPr/>
          <a:lstStyle>
            <a:lvl1pPr marL="237744">
              <a:defRPr sz="2800"/>
            </a:lvl1pPr>
            <a:lvl2pPr marL="457200" indent="-219456">
              <a:defRPr sz="2400"/>
            </a:lvl2pPr>
            <a:lvl3pPr marL="685800" indent="-237744"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953000" y="1181100"/>
            <a:ext cx="4038600" cy="660400"/>
          </a:xfrm>
        </p:spPr>
        <p:txBody>
          <a:bodyPr/>
          <a:lstStyle>
            <a:lvl1pPr marL="0" indent="0">
              <a:buNone/>
              <a:defRPr sz="2800" b="1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>
          <a:xfrm>
            <a:off x="4953000" y="1901825"/>
            <a:ext cx="4038600" cy="3962400"/>
          </a:xfrm>
        </p:spPr>
        <p:txBody>
          <a:bodyPr/>
          <a:lstStyle>
            <a:lvl1pPr marL="237744" indent="-274320">
              <a:defRPr sz="2800"/>
            </a:lvl1pPr>
            <a:lvl2pPr marL="457200" indent="-219456">
              <a:defRPr sz="2400"/>
            </a:lvl2pPr>
            <a:lvl3pPr marL="685800" indent="-237744"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384247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Bulleted Lists with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55650" y="1173163"/>
            <a:ext cx="4044950" cy="639762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6"/>
          </p:nvPr>
        </p:nvSpPr>
        <p:spPr>
          <a:xfrm>
            <a:off x="755650" y="1901825"/>
            <a:ext cx="4044950" cy="3962400"/>
          </a:xfrm>
        </p:spPr>
        <p:txBody>
          <a:bodyPr/>
          <a:lstStyle>
            <a:lvl1pPr marL="237744">
              <a:defRPr sz="2800"/>
            </a:lvl1pPr>
            <a:lvl2pPr marL="457200" indent="-219456">
              <a:defRPr sz="2400"/>
            </a:lvl2pPr>
            <a:lvl3pPr marL="685800" indent="-237744"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953000" y="1181100"/>
            <a:ext cx="4038600" cy="660400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>
          <a:xfrm>
            <a:off x="4953000" y="1901825"/>
            <a:ext cx="4038600" cy="3962400"/>
          </a:xfrm>
        </p:spPr>
        <p:txBody>
          <a:bodyPr/>
          <a:lstStyle>
            <a:lvl1pPr marL="237744" indent="-274320">
              <a:defRPr sz="2800"/>
            </a:lvl1pPr>
            <a:lvl2pPr marL="457200" indent="-219456">
              <a:defRPr sz="2400"/>
            </a:lvl2pPr>
            <a:lvl3pPr marL="685800" indent="-237744"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64408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 and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219200"/>
            <a:ext cx="4038600" cy="4525963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953000" y="1219200"/>
            <a:ext cx="3733800" cy="452628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3676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62000" y="1326995"/>
            <a:ext cx="3505200" cy="454040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3200400"/>
            <a:ext cx="4495800" cy="838200"/>
          </a:xfrm>
        </p:spPr>
        <p:txBody>
          <a:bodyPr/>
          <a:lstStyle>
            <a:lvl1pPr marL="346075" indent="0">
              <a:buNone/>
              <a:defRPr/>
            </a:lvl1pPr>
          </a:lstStyle>
          <a:p>
            <a:pPr lvl="0"/>
            <a:r>
              <a:rPr lang="en-US" dirty="0"/>
              <a:t>Click to add Caption</a:t>
            </a:r>
          </a:p>
        </p:txBody>
      </p:sp>
    </p:spTree>
    <p:extLst>
      <p:ext uri="{BB962C8B-B14F-4D97-AF65-F5344CB8AC3E}">
        <p14:creationId xmlns:p14="http://schemas.microsoft.com/office/powerpoint/2010/main" val="13517107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4"/>
          </p:nvPr>
        </p:nvSpPr>
        <p:spPr>
          <a:xfrm>
            <a:off x="762000" y="1338147"/>
            <a:ext cx="7620000" cy="45720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85841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181100"/>
            <a:ext cx="8534400" cy="457200"/>
          </a:xfrm>
        </p:spPr>
        <p:txBody>
          <a:bodyPr/>
          <a:lstStyle>
            <a:lvl1pPr marL="346075" indent="0">
              <a:buNone/>
              <a:defRPr b="1"/>
            </a:lvl1pPr>
          </a:lstStyle>
          <a:p>
            <a:pPr lvl="0"/>
            <a:r>
              <a:rPr lang="en-US" dirty="0"/>
              <a:t>Click to add Question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457200" y="2057400"/>
            <a:ext cx="8534400" cy="4038600"/>
          </a:xfrm>
        </p:spPr>
        <p:txBody>
          <a:bodyPr/>
          <a:lstStyle>
            <a:lvl1pPr marL="860425" indent="-514350">
              <a:buFont typeface="+mj-lt"/>
              <a:buAutoNum type="alphaUcPeriod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75702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790700" y="1828800"/>
            <a:ext cx="5562600" cy="457200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3200"/>
            </a:lvl1pPr>
            <a:lvl2pPr marL="623887" indent="0">
              <a:buFontTx/>
              <a:buNone/>
              <a:defRPr/>
            </a:lvl2pPr>
            <a:lvl3pPr marL="969962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Chapter #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831169"/>
            <a:ext cx="7772400" cy="646331"/>
          </a:xfrm>
        </p:spPr>
        <p:txBody>
          <a:bodyPr/>
          <a:lstStyle>
            <a:lvl1pPr marL="0" algn="ctr" defTabSz="914400" rtl="0" eaLnBrk="1" latinLnBrk="0" hangingPunct="1">
              <a:defRPr lang="en-US" sz="4000" kern="1200" dirty="0">
                <a:solidFill>
                  <a:srgbClr val="73737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to add Chapter Title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©2021 F.A. Davis Company</a:t>
            </a:r>
          </a:p>
        </p:txBody>
      </p:sp>
      <p:pic>
        <p:nvPicPr>
          <p:cNvPr id="18" name="Picture 1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904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sw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219200"/>
            <a:ext cx="8534400" cy="533400"/>
          </a:xfrm>
        </p:spPr>
        <p:txBody>
          <a:bodyPr/>
          <a:lstStyle>
            <a:lvl1pPr marL="346075" indent="0">
              <a:buNone/>
              <a:defRPr/>
            </a:lvl1pPr>
          </a:lstStyle>
          <a:p>
            <a:pPr lvl="0"/>
            <a:r>
              <a:rPr lang="en-US" dirty="0"/>
              <a:t>Click to answer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/>
          </p:nvPr>
        </p:nvSpPr>
        <p:spPr>
          <a:xfrm>
            <a:off x="457200" y="2057400"/>
            <a:ext cx="8534400" cy="4038600"/>
          </a:xfrm>
        </p:spPr>
        <p:txBody>
          <a:bodyPr/>
          <a:lstStyle>
            <a:lvl1pPr marL="346075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5770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cker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FontTx/>
              <a:buNone/>
              <a:defRPr sz="32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63751"/>
            <a:ext cx="8229600" cy="4068763"/>
          </a:xfrm>
        </p:spPr>
        <p:txBody>
          <a:bodyPr/>
          <a:lstStyle>
            <a:lvl1pPr marL="860425" indent="-514350">
              <a:buFont typeface="+mj-lt"/>
              <a:buAutoNum type="alphaUcPeriod"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74639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icker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FontTx/>
              <a:buNone/>
              <a:defRPr sz="32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63751"/>
            <a:ext cx="8229600" cy="4068763"/>
          </a:xfrm>
        </p:spPr>
        <p:txBody>
          <a:bodyPr/>
          <a:lstStyle>
            <a:lvl1pPr marL="346075" indent="0">
              <a:buFontTx/>
              <a:buNone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71095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263B5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SzPct val="65000"/>
              <a:defRPr/>
            </a:lvl1pPr>
            <a:lvl2pPr>
              <a:buSzPct val="65000"/>
              <a:defRPr/>
            </a:lvl2pPr>
            <a:lvl3pPr>
              <a:buSzPct val="65000"/>
              <a:defRPr/>
            </a:lvl3pPr>
            <a:lvl4pPr>
              <a:buSzPct val="65000"/>
              <a:defRPr/>
            </a:lvl4pPr>
            <a:lvl5pPr>
              <a:buSzPct val="65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8354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371600"/>
            <a:ext cx="8382000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2133600"/>
            <a:ext cx="41148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133600"/>
            <a:ext cx="41148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35024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 baseline="0">
                <a:solidFill>
                  <a:srgbClr val="C1331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42906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Title, Tab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ble Placeholder 7"/>
          <p:cNvSpPr>
            <a:spLocks noGrp="1"/>
          </p:cNvSpPr>
          <p:nvPr>
            <p:ph type="tbl" sz="quarter" idx="14"/>
          </p:nvPr>
        </p:nvSpPr>
        <p:spPr>
          <a:xfrm>
            <a:off x="762000" y="1338147"/>
            <a:ext cx="7620000" cy="4572000"/>
          </a:xfrm>
        </p:spPr>
        <p:txBody>
          <a:bodyPr rtlCol="0">
            <a:normAutofit/>
          </a:bodyPr>
          <a:lstStyle/>
          <a:p>
            <a:pPr lvl="0"/>
            <a:r>
              <a:rPr lang="en-US" noProof="0" dirty="0"/>
              <a:t>Click icon to add table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>
          <a:xfrm>
            <a:off x="6172200" y="6481763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133CB923-EBA5-4057-B84A-59701834B0BD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609600" y="1905000"/>
            <a:ext cx="914400" cy="914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64219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ulleted Lists" type="twoObj">
  <p:cSld name="2_Two Bulleted List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6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6"/>
          <p:cNvSpPr txBox="1">
            <a:spLocks noGrp="1"/>
          </p:cNvSpPr>
          <p:nvPr>
            <p:ph type="body" idx="1"/>
          </p:nvPr>
        </p:nvSpPr>
        <p:spPr>
          <a:xfrm>
            <a:off x="762000" y="1219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>
                <a:solidFill>
                  <a:srgbClr val="565656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565656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>
                <a:solidFill>
                  <a:srgbClr val="565656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65656"/>
              </a:buClr>
              <a:buSzPts val="1800"/>
              <a:buFont typeface="Noto Sans Symbols"/>
              <a:buChar char="▪"/>
              <a:defRPr sz="1800">
                <a:solidFill>
                  <a:srgbClr val="565656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55" name="Google Shape;55;p26"/>
          <p:cNvSpPr txBox="1">
            <a:spLocks noGrp="1"/>
          </p:cNvSpPr>
          <p:nvPr>
            <p:ph type="body" idx="2"/>
          </p:nvPr>
        </p:nvSpPr>
        <p:spPr>
          <a:xfrm>
            <a:off x="5029200" y="1219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65656"/>
              </a:buClr>
              <a:buSzPts val="1800"/>
              <a:buFont typeface="Noto Sans Symbols"/>
              <a:buChar char="▪"/>
              <a:defRPr sz="1800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24504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Bulleted Lists with Heads">
  <p:cSld name="1_2 Bulleted Lists with Head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7"/>
          <p:cNvSpPr txBox="1">
            <a:spLocks noGrp="1"/>
          </p:cNvSpPr>
          <p:nvPr>
            <p:ph type="body" idx="1"/>
          </p:nvPr>
        </p:nvSpPr>
        <p:spPr>
          <a:xfrm>
            <a:off x="4953000" y="1838094"/>
            <a:ext cx="40386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>
                <a:solidFill>
                  <a:srgbClr val="565656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565656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>
                <a:solidFill>
                  <a:srgbClr val="565656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27"/>
          <p:cNvSpPr txBox="1">
            <a:spLocks noGrp="1"/>
          </p:cNvSpPr>
          <p:nvPr>
            <p:ph type="body" idx="2"/>
          </p:nvPr>
        </p:nvSpPr>
        <p:spPr>
          <a:xfrm>
            <a:off x="762000" y="1828800"/>
            <a:ext cx="4038600" cy="4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>
                <a:solidFill>
                  <a:srgbClr val="565656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565656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>
                <a:solidFill>
                  <a:srgbClr val="565656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7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7"/>
          <p:cNvSpPr txBox="1">
            <a:spLocks noGrp="1"/>
          </p:cNvSpPr>
          <p:nvPr>
            <p:ph type="body" idx="3"/>
          </p:nvPr>
        </p:nvSpPr>
        <p:spPr>
          <a:xfrm>
            <a:off x="762000" y="1172739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2" name="Google Shape;62;p27"/>
          <p:cNvSpPr txBox="1">
            <a:spLocks noGrp="1"/>
          </p:cNvSpPr>
          <p:nvPr>
            <p:ph type="body" idx="4"/>
          </p:nvPr>
        </p:nvSpPr>
        <p:spPr>
          <a:xfrm>
            <a:off x="4949825" y="1172739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02768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ed List and Figure">
  <p:cSld name="1_Bulleted List and Figure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8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8"/>
          <p:cNvSpPr txBox="1">
            <a:spLocks noGrp="1"/>
          </p:cNvSpPr>
          <p:nvPr>
            <p:ph type="body" idx="1"/>
          </p:nvPr>
        </p:nvSpPr>
        <p:spPr>
          <a:xfrm>
            <a:off x="762000" y="1219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>
                <a:solidFill>
                  <a:srgbClr val="565656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565656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>
                <a:solidFill>
                  <a:srgbClr val="565656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65656"/>
              </a:buClr>
              <a:buSzPts val="1800"/>
              <a:buFont typeface="Noto Sans Symbols"/>
              <a:buChar char="▪"/>
              <a:defRPr sz="1800">
                <a:solidFill>
                  <a:srgbClr val="565656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67" name="Google Shape;67;p28"/>
          <p:cNvSpPr>
            <a:spLocks noGrp="1"/>
          </p:cNvSpPr>
          <p:nvPr>
            <p:ph type="pic" idx="2"/>
          </p:nvPr>
        </p:nvSpPr>
        <p:spPr>
          <a:xfrm>
            <a:off x="4953000" y="1219200"/>
            <a:ext cx="373380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28805C"/>
              </a:buClr>
              <a:buSzPts val="3200"/>
              <a:buFont typeface="Noto Sans Symbols"/>
              <a:buChar char="▪"/>
              <a:defRPr sz="3200" b="0" i="0" u="none" strike="noStrike" cap="none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D99C2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737373"/>
              </a:buClr>
              <a:buSzPts val="2800"/>
              <a:buFont typeface="Calibri"/>
              <a:buChar char="‒"/>
              <a:defRPr sz="2800" b="0" i="0" u="none" strike="noStrike" cap="none">
                <a:solidFill>
                  <a:srgbClr val="56565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76106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hapter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81000" y="1143000"/>
            <a:ext cx="2590800" cy="35687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3423557" y="3008009"/>
            <a:ext cx="5410200" cy="565150"/>
          </a:xfrm>
        </p:spPr>
        <p:txBody>
          <a:bodyPr/>
          <a:lstStyle>
            <a:lvl1pPr marL="0" indent="0" algn="r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©2023 F.A. Davis Company</a:t>
            </a:r>
          </a:p>
        </p:txBody>
      </p:sp>
      <p:pic>
        <p:nvPicPr>
          <p:cNvPr id="18" name="Picture 1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1000" y="163941"/>
            <a:ext cx="570653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r">
              <a:defRPr lang="en-US" sz="3600" dirty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391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estion">
  <p:cSld name="1_Ques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1"/>
          <p:cNvSpPr txBox="1">
            <a:spLocks noGrp="1"/>
          </p:cNvSpPr>
          <p:nvPr>
            <p:ph type="body" idx="1"/>
          </p:nvPr>
        </p:nvSpPr>
        <p:spPr>
          <a:xfrm>
            <a:off x="457200" y="1763751"/>
            <a:ext cx="8229600" cy="406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AutoNum type="alphaUcPeriod"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Noto Sans Symbols"/>
              <a:buChar char="▪"/>
              <a:defRPr sz="1800">
                <a:solidFill>
                  <a:srgbClr val="737373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body" idx="2"/>
          </p:nvPr>
        </p:nvSpPr>
        <p:spPr>
          <a:xfrm>
            <a:off x="457200" y="1295400"/>
            <a:ext cx="822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  <a:defRPr sz="3200" b="1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‒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1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68543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nswer">
  <p:cSld name="1_Answ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2"/>
          <p:cNvSpPr txBox="1">
            <a:spLocks noGrp="1"/>
          </p:cNvSpPr>
          <p:nvPr>
            <p:ph type="title"/>
          </p:nvPr>
        </p:nvSpPr>
        <p:spPr>
          <a:xfrm>
            <a:off x="762000" y="276034"/>
            <a:ext cx="822960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rgbClr val="D99C2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2"/>
          <p:cNvSpPr txBox="1">
            <a:spLocks noGrp="1"/>
          </p:cNvSpPr>
          <p:nvPr>
            <p:ph type="body" idx="1"/>
          </p:nvPr>
        </p:nvSpPr>
        <p:spPr>
          <a:xfrm>
            <a:off x="457200" y="1763751"/>
            <a:ext cx="8229600" cy="406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None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Noto Sans Symbols"/>
              <a:buChar char="▪"/>
              <a:defRPr sz="1800">
                <a:solidFill>
                  <a:srgbClr val="737373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32"/>
          <p:cNvSpPr txBox="1">
            <a:spLocks noGrp="1"/>
          </p:cNvSpPr>
          <p:nvPr>
            <p:ph type="body" idx="2"/>
          </p:nvPr>
        </p:nvSpPr>
        <p:spPr>
          <a:xfrm>
            <a:off x="457200" y="1295400"/>
            <a:ext cx="822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None/>
              <a:defRPr sz="3200" b="1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‒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56716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Lead-in Head, and Bulleted List">
  <p:cSld name="1_Title, Lead-in Head, and Bulleted Lis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5"/>
          <p:cNvSpPr txBox="1">
            <a:spLocks noGrp="1"/>
          </p:cNvSpPr>
          <p:nvPr>
            <p:ph type="title"/>
          </p:nvPr>
        </p:nvSpPr>
        <p:spPr>
          <a:xfrm>
            <a:off x="762000" y="276034"/>
            <a:ext cx="822960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rgbClr val="D99C2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5"/>
          <p:cNvSpPr txBox="1">
            <a:spLocks noGrp="1"/>
          </p:cNvSpPr>
          <p:nvPr>
            <p:ph type="body" idx="1"/>
          </p:nvPr>
        </p:nvSpPr>
        <p:spPr>
          <a:xfrm>
            <a:off x="457200" y="1741449"/>
            <a:ext cx="8229600" cy="406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•"/>
              <a:defRPr>
                <a:solidFill>
                  <a:srgbClr val="565656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‒"/>
              <a:defRPr sz="2400">
                <a:solidFill>
                  <a:srgbClr val="565656"/>
                </a:solidFill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65656"/>
              </a:buClr>
              <a:buSzPts val="2000"/>
              <a:buFont typeface="Noto Sans Symbols"/>
              <a:buChar char="▪"/>
              <a:defRPr sz="2000">
                <a:solidFill>
                  <a:srgbClr val="565656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body" idx="2"/>
          </p:nvPr>
        </p:nvSpPr>
        <p:spPr>
          <a:xfrm>
            <a:off x="457200" y="1295400"/>
            <a:ext cx="822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  <a:defRPr sz="32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‒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532557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ickerCheck">
  <p:cSld name="2_ClickerCheck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3"/>
          <p:cNvSpPr txBox="1">
            <a:spLocks noGrp="1"/>
          </p:cNvSpPr>
          <p:nvPr>
            <p:ph type="body" idx="1"/>
          </p:nvPr>
        </p:nvSpPr>
        <p:spPr>
          <a:xfrm>
            <a:off x="457200" y="1763751"/>
            <a:ext cx="8229600" cy="406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AutoNum type="alphaUcPeriod"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Noto Sans Symbols"/>
              <a:buChar char="▪"/>
              <a:defRPr sz="1800">
                <a:solidFill>
                  <a:srgbClr val="737373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33"/>
          <p:cNvSpPr txBox="1">
            <a:spLocks noGrp="1"/>
          </p:cNvSpPr>
          <p:nvPr>
            <p:ph type="body" idx="2"/>
          </p:nvPr>
        </p:nvSpPr>
        <p:spPr>
          <a:xfrm>
            <a:off x="457200" y="1295400"/>
            <a:ext cx="822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None/>
              <a:defRPr sz="3200" b="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‒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33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77916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lickerCheck">
  <p:cSld name="2_ClickerChec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4"/>
          <p:cNvSpPr txBox="1">
            <a:spLocks noGrp="1"/>
          </p:cNvSpPr>
          <p:nvPr>
            <p:ph type="body" idx="1"/>
          </p:nvPr>
        </p:nvSpPr>
        <p:spPr>
          <a:xfrm>
            <a:off x="457200" y="1763751"/>
            <a:ext cx="8229600" cy="406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None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‒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Noto Sans Symbols"/>
              <a:buChar char="▪"/>
              <a:defRPr sz="1800">
                <a:solidFill>
                  <a:srgbClr val="737373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34"/>
          <p:cNvSpPr txBox="1">
            <a:spLocks noGrp="1"/>
          </p:cNvSpPr>
          <p:nvPr>
            <p:ph type="body" idx="2"/>
          </p:nvPr>
        </p:nvSpPr>
        <p:spPr>
          <a:xfrm>
            <a:off x="457200" y="1295400"/>
            <a:ext cx="822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None/>
              <a:defRPr sz="3200" b="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‒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00741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able">
  <p:cSld name="1_Title and Table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0"/>
          <p:cNvSpPr txBox="1">
            <a:spLocks noGrp="1"/>
          </p:cNvSpPr>
          <p:nvPr>
            <p:ph type="title"/>
          </p:nvPr>
        </p:nvSpPr>
        <p:spPr>
          <a:xfrm>
            <a:off x="762000" y="276225"/>
            <a:ext cx="8229600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sldNum" idx="12"/>
          </p:nvPr>
        </p:nvSpPr>
        <p:spPr>
          <a:xfrm>
            <a:off x="6172200" y="648176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21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17764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57200" y="3048000"/>
            <a:ext cx="8229600" cy="3276600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6731292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>
          <a:xfrm>
            <a:off x="457200" y="1111250"/>
            <a:ext cx="8229600" cy="565150"/>
          </a:xfrm>
        </p:spPr>
        <p:txBody>
          <a:bodyPr/>
          <a:lstStyle>
            <a:lvl1pPr marL="347663" indent="0" algn="l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114800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57200" y="5911850"/>
            <a:ext cx="8229600" cy="412750"/>
          </a:xfr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540433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, Lead-in Head,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41449"/>
            <a:ext cx="3962400" cy="4202151"/>
          </a:xfrm>
        </p:spPr>
        <p:txBody>
          <a:bodyPr/>
          <a:lstStyle>
            <a:lvl1pPr>
              <a:defRPr sz="2800"/>
            </a:lvl1pPr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2"/>
          </p:nvPr>
        </p:nvSpPr>
        <p:spPr>
          <a:xfrm>
            <a:off x="4648200" y="1752600"/>
            <a:ext cx="4191000" cy="4191000"/>
          </a:xfrm>
        </p:spPr>
        <p:txBody>
          <a:bodyPr/>
          <a:lstStyle>
            <a:lvl1pPr>
              <a:defRPr sz="2800"/>
            </a:lvl1pPr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30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9297528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50530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591786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6694" y="1904998"/>
            <a:ext cx="8153400" cy="419100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8319030"/>
      </p:ext>
    </p:extLst>
  </p:cSld>
  <p:clrMapOvr>
    <a:masterClrMapping/>
  </p:clrMapOvr>
  <p:transition spd="med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408238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048000"/>
            <a:ext cx="4040188" cy="30781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408238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048000"/>
            <a:ext cx="4041775" cy="30781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382425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Chapter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81000" y="1143000"/>
            <a:ext cx="2590800" cy="35687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429000" y="2362200"/>
            <a:ext cx="5410200" cy="565150"/>
          </a:xfrm>
        </p:spPr>
        <p:txBody>
          <a:bodyPr/>
          <a:lstStyle>
            <a:lvl1pPr marL="0" indent="0" algn="r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3423557" y="3008009"/>
            <a:ext cx="5410200" cy="565150"/>
          </a:xfrm>
        </p:spPr>
        <p:txBody>
          <a:bodyPr/>
          <a:lstStyle>
            <a:lvl1pPr marL="0" indent="0" algn="r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©2023 F.A. Davis Company</a:t>
            </a:r>
          </a:p>
        </p:txBody>
      </p:sp>
      <p:pic>
        <p:nvPicPr>
          <p:cNvPr id="18" name="Picture 1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1000" y="163941"/>
            <a:ext cx="570653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r">
              <a:defRPr lang="en-US" sz="3600" dirty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9667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05000"/>
            <a:ext cx="4038600" cy="4221163"/>
          </a:xfrm>
        </p:spPr>
        <p:txBody>
          <a:bodyPr/>
          <a:lstStyle>
            <a:lvl1pPr>
              <a:buClr>
                <a:srgbClr val="00B0F0"/>
              </a:buClr>
              <a:defRPr sz="2800"/>
            </a:lvl1pPr>
            <a:lvl2pPr marL="800100" indent="-342900">
              <a:buClr>
                <a:srgbClr val="00B0F0"/>
              </a:buClr>
              <a:buFont typeface="Arial" panose="020B0604020202020204" pitchFamily="34" charset="0"/>
              <a:buChar char="•"/>
              <a:defRPr sz="2400"/>
            </a:lvl2pPr>
            <a:lvl3pPr marL="1257300" indent="-342900">
              <a:buClr>
                <a:srgbClr val="00B0F0"/>
              </a:buClr>
              <a:buFont typeface="Arial" panose="020B0604020202020204" pitchFamily="34" charset="0"/>
              <a:buChar char="•"/>
              <a:defRPr sz="2000"/>
            </a:lvl3pPr>
            <a:lvl4pPr marL="1657350" indent="-285750">
              <a:buClr>
                <a:srgbClr val="00B0F0"/>
              </a:buClr>
              <a:buFont typeface="Arial" panose="020B0604020202020204" pitchFamily="34" charset="0"/>
              <a:buChar char="•"/>
              <a:defRPr sz="1800"/>
            </a:lvl4pPr>
            <a:lvl5pPr marL="2114550" indent="-285750">
              <a:buClr>
                <a:srgbClr val="00B0F0"/>
              </a:buClr>
              <a:buFont typeface="Arial" panose="020B0604020202020204" pitchFamily="34" charset="0"/>
              <a:buChar char="•"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05000"/>
            <a:ext cx="4038600" cy="4221163"/>
          </a:xfrm>
        </p:spPr>
        <p:txBody>
          <a:bodyPr/>
          <a:lstStyle>
            <a:lvl1pPr>
              <a:buClr>
                <a:srgbClr val="00B0F0"/>
              </a:buClr>
              <a:defRPr sz="2800"/>
            </a:lvl1pPr>
            <a:lvl2pPr marL="800100" indent="-342900">
              <a:buClr>
                <a:srgbClr val="00B0F0"/>
              </a:buClr>
              <a:buFont typeface="Arial" panose="020B0604020202020204" pitchFamily="34" charset="0"/>
              <a:buChar char="•"/>
              <a:defRPr sz="2400"/>
            </a:lvl2pPr>
            <a:lvl3pPr marL="1257300" indent="-342900">
              <a:buClr>
                <a:srgbClr val="00B0F0"/>
              </a:buClr>
              <a:buFont typeface="Arial" panose="020B0604020202020204" pitchFamily="34" charset="0"/>
              <a:buChar char="•"/>
              <a:defRPr sz="2000"/>
            </a:lvl3pPr>
            <a:lvl4pPr marL="1657350" indent="-285750">
              <a:buClr>
                <a:srgbClr val="00B0F0"/>
              </a:buClr>
              <a:buFont typeface="Arial" panose="020B0604020202020204" pitchFamily="34" charset="0"/>
              <a:buChar char="•"/>
              <a:defRPr sz="1800"/>
            </a:lvl4pPr>
            <a:lvl5pPr marL="2114550" indent="-285750">
              <a:buClr>
                <a:srgbClr val="00B0F0"/>
              </a:buClr>
              <a:buFont typeface="Arial" panose="020B0604020202020204" pitchFamily="34" charset="0"/>
              <a:buChar char="•"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418563"/>
            <a:ext cx="9144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5400"/>
            </a:lvl1pPr>
          </a:lstStyle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2636822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5875" y="38100"/>
            <a:ext cx="669925" cy="952500"/>
          </a:xfrm>
        </p:spPr>
        <p:txBody>
          <a:bodyPr/>
          <a:lstStyle>
            <a:lvl1pPr>
              <a:defRPr sz="80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181100"/>
            <a:ext cx="8534400" cy="2476500"/>
          </a:xfrm>
        </p:spPr>
        <p:txBody>
          <a:bodyPr/>
          <a:lstStyle>
            <a:lvl1pPr marL="346075" indent="0">
              <a:buNone/>
              <a:defRPr b="1"/>
            </a:lvl1pPr>
          </a:lstStyle>
          <a:p>
            <a:pPr lvl="0"/>
            <a:r>
              <a:rPr lang="en-US" dirty="0"/>
              <a:t>Click to add Question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457200" y="3886200"/>
            <a:ext cx="8534400" cy="2209800"/>
          </a:xfrm>
        </p:spPr>
        <p:txBody>
          <a:bodyPr/>
          <a:lstStyle>
            <a:lvl1pPr marL="1257300" indent="-342900">
              <a:buFont typeface="+mj-lt"/>
              <a:buAutoNum type="alphaUcPeriod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42872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ractice Analy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105399"/>
          </a:xfrm>
        </p:spPr>
        <p:txBody>
          <a:bodyPr/>
          <a:lstStyle>
            <a:lvl1pPr marL="457200" indent="-457200">
              <a:buClr>
                <a:srgbClr val="209D07"/>
              </a:buClr>
              <a:buFont typeface="Wingdings" panose="05000000000000000000" pitchFamily="2" charset="2"/>
              <a:buChar char="§"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7F31005-54C9-4F5E-8788-4AD1DB2182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6200"/>
            <a:ext cx="8229600" cy="873332"/>
          </a:xfrm>
          <a:noFill/>
        </p:spPr>
        <p:txBody>
          <a:bodyPr rtlCol="0"/>
          <a:lstStyle>
            <a:lvl1pPr algn="l">
              <a:defRPr lang="en-US" sz="3600" b="0">
                <a:solidFill>
                  <a:srgbClr val="209D07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sz="2800" dirty="0"/>
              <a:t>Subhead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4978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eview 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514600"/>
            <a:ext cx="8229600" cy="3657600"/>
          </a:xfrm>
        </p:spPr>
        <p:txBody>
          <a:bodyPr/>
          <a:lstStyle>
            <a:lvl1pPr marL="457200" indent="-457200">
              <a:buFont typeface="+mj-lt"/>
              <a:buAutoNum type="arabicPeriod"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 dirty="0"/>
              <a:t>Click here to add answer options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143000"/>
            <a:ext cx="8229600" cy="1295400"/>
          </a:xfrm>
        </p:spPr>
        <p:txBody>
          <a:bodyPr anchor="t">
            <a:no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/>
              <a:t>Click to add question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826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eview Answ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981200"/>
            <a:ext cx="8229600" cy="4191000"/>
          </a:xfrm>
        </p:spPr>
        <p:txBody>
          <a:bodyPr/>
          <a:lstStyle>
            <a:lvl1pPr marL="0" indent="0">
              <a:buFont typeface="+mj-lt"/>
              <a:buNone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 dirty="0"/>
              <a:t>Click here to add answer rationale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143000"/>
            <a:ext cx="8229600" cy="685800"/>
          </a:xfrm>
        </p:spPr>
        <p:txBody>
          <a:bodyPr anchor="t">
            <a:noAutofit/>
          </a:bodyPr>
          <a:lstStyle>
            <a:lvl1pPr marL="0" indent="0">
              <a:buNone/>
              <a:defRPr sz="3200" b="1"/>
            </a:lvl1pPr>
          </a:lstStyle>
          <a:p>
            <a:pPr lvl="0"/>
            <a:r>
              <a:rPr lang="en-US" dirty="0"/>
              <a:t>Click here to add answer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20462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62000" y="1326995"/>
            <a:ext cx="7620000" cy="4605453"/>
          </a:xfrm>
        </p:spPr>
        <p:txBody>
          <a:bodyPr rtlCol="0">
            <a:normAutofit/>
          </a:bodyPr>
          <a:lstStyle/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>
          <a:xfrm>
            <a:off x="6172200" y="6481763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CD80CB8-1E98-48C8-9A34-3C51AFCF4C21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36125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45958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8291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25384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57200" y="3962400"/>
            <a:ext cx="2667000" cy="25384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3352800" y="3962400"/>
            <a:ext cx="2667000" cy="25384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6248400" y="3962400"/>
            <a:ext cx="2667000" cy="25384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929522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17002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57200" y="3124200"/>
            <a:ext cx="8229600" cy="17002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582480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3886200" cy="45958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4648200" y="1219200"/>
            <a:ext cx="3886200" cy="45958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162567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Lead-in Head,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41449"/>
            <a:ext cx="8229600" cy="4068763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3518277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microsoft.com/office/2007/relationships/hdphoto" Target="../media/hdphoto1.wdp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©2023 F.A. Davis Company</a:t>
            </a:r>
          </a:p>
        </p:txBody>
      </p:sp>
      <p:pic>
        <p:nvPicPr>
          <p:cNvPr id="12" name="Picture 13"/>
          <p:cNvPicPr>
            <a:picLocks noChangeAspect="1"/>
          </p:cNvPicPr>
          <p:nvPr/>
        </p:nvPicPr>
        <p:blipFill>
          <a:blip r:embed="rId50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1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/>
          <p:cNvPicPr preferRelativeResize="0">
            <a:picLocks/>
          </p:cNvPicPr>
          <p:nvPr/>
        </p:nvPicPr>
        <p:blipFill>
          <a:blip r:embed="rId52" cstate="print"/>
          <a:stretch>
            <a:fillRect/>
          </a:stretch>
        </p:blipFill>
        <p:spPr>
          <a:xfrm>
            <a:off x="0" y="6434694"/>
            <a:ext cx="9171432" cy="4571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762000" y="239154"/>
            <a:ext cx="8229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954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endParaRPr lang="en-US" altLang="en-US" dirty="0"/>
          </a:p>
          <a:p>
            <a:pPr lvl="2"/>
            <a:endParaRPr lang="en-US" alt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 w="127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 preferRelativeResize="0">
            <a:picLocks/>
          </p:cNvPicPr>
          <p:nvPr/>
        </p:nvPicPr>
        <p:blipFill>
          <a:blip r:embed="rId52" cstate="print"/>
          <a:stretch>
            <a:fillRect/>
          </a:stretch>
        </p:blipFill>
        <p:spPr>
          <a:xfrm>
            <a:off x="0" y="6364006"/>
            <a:ext cx="9171432" cy="4571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00800"/>
            <a:ext cx="9144000" cy="45719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95" r:id="rId3"/>
    <p:sldLayoutId id="2147483683" r:id="rId4"/>
    <p:sldLayoutId id="2147483705" r:id="rId5"/>
    <p:sldLayoutId id="2147483703" r:id="rId6"/>
    <p:sldLayoutId id="2147483699" r:id="rId7"/>
    <p:sldLayoutId id="2147483701" r:id="rId8"/>
    <p:sldLayoutId id="2147483684" r:id="rId9"/>
    <p:sldLayoutId id="2147483692" r:id="rId10"/>
    <p:sldLayoutId id="2147483678" r:id="rId11"/>
    <p:sldLayoutId id="2147483726" r:id="rId12"/>
    <p:sldLayoutId id="2147483702" r:id="rId13"/>
    <p:sldLayoutId id="2147483679" r:id="rId14"/>
    <p:sldLayoutId id="2147483725" r:id="rId15"/>
    <p:sldLayoutId id="2147483680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7" r:id="rId23"/>
    <p:sldLayoutId id="2147483700" r:id="rId24"/>
    <p:sldLayoutId id="2147483704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  <p:sldLayoutId id="2147483718" r:id="rId36"/>
    <p:sldLayoutId id="2147483719" r:id="rId37"/>
    <p:sldLayoutId id="2147483720" r:id="rId38"/>
    <p:sldLayoutId id="2147483721" r:id="rId39"/>
    <p:sldLayoutId id="2147483722" r:id="rId40"/>
    <p:sldLayoutId id="2147483723" r:id="rId41"/>
    <p:sldLayoutId id="2147483724" r:id="rId42"/>
    <p:sldLayoutId id="2147483727" r:id="rId43"/>
    <p:sldLayoutId id="2147483729" r:id="rId44"/>
    <p:sldLayoutId id="2147483731" r:id="rId45"/>
    <p:sldLayoutId id="2147483732" r:id="rId46"/>
    <p:sldLayoutId id="2147483733" r:id="rId47"/>
    <p:sldLayoutId id="2147483735" r:id="rId4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3600" kern="1200">
          <a:solidFill>
            <a:srgbClr val="D99C21"/>
          </a:solidFill>
          <a:latin typeface="+mn-lt"/>
          <a:ea typeface="+mn-ea"/>
          <a:cs typeface="+mn-cs"/>
        </a:defRPr>
      </a:lvl1pPr>
      <a:lvl2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2pPr>
      <a:lvl3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3pPr>
      <a:lvl4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4pPr>
      <a:lvl5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5pPr>
      <a:lvl6pPr marL="4572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6pPr>
      <a:lvl7pPr marL="9144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7pPr>
      <a:lvl8pPr marL="13716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8pPr>
      <a:lvl9pPr marL="18288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9pPr>
    </p:titleStyle>
    <p:bodyStyle>
      <a:lvl1pPr marL="623888" indent="-277813" algn="l" rtl="0" eaLnBrk="1" fontAlgn="base" hangingPunct="1">
        <a:spcBef>
          <a:spcPct val="20000"/>
        </a:spcBef>
        <a:spcAft>
          <a:spcPct val="0"/>
        </a:spcAft>
        <a:buClr>
          <a:srgbClr val="28805C"/>
        </a:buClr>
        <a:buFont typeface="Wingdings" panose="05000000000000000000" pitchFamily="2" charset="2"/>
        <a:buChar char="§"/>
        <a:defRPr lang="en-US" sz="3200" kern="2000" dirty="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1pPr>
      <a:lvl2pPr marL="914400" indent="-290513" algn="l" rtl="0" eaLnBrk="1" fontAlgn="base" hangingPunct="1">
        <a:spcBef>
          <a:spcPct val="20000"/>
        </a:spcBef>
        <a:spcAft>
          <a:spcPct val="0"/>
        </a:spcAft>
        <a:buClr>
          <a:srgbClr val="D99C21"/>
        </a:buClr>
        <a:buFont typeface="Arial" panose="020B0604020202020204" pitchFamily="34" charset="0"/>
        <a:buChar char="•"/>
        <a:defRPr lang="en-US" sz="2800" kern="1200" dirty="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2pPr>
      <a:lvl3pPr marL="1260475" indent="-290513" algn="l" rtl="0" eaLnBrk="1" fontAlgn="base" hangingPunct="1">
        <a:spcBef>
          <a:spcPct val="20000"/>
        </a:spcBef>
        <a:spcAft>
          <a:spcPct val="0"/>
        </a:spcAft>
        <a:buClr>
          <a:srgbClr val="737373"/>
        </a:buClr>
        <a:buFont typeface="Calibri" panose="020F0502020204030204" pitchFamily="34" charset="0"/>
        <a:buChar char="‒"/>
        <a:tabLst>
          <a:tab pos="858838" algn="l"/>
        </a:tabLst>
        <a:defRPr sz="28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 cover for Mental Health Nursing, Sixth Edition.</a:t>
            </a:r>
          </a:p>
        </p:txBody>
      </p:sp>
      <p:pic>
        <p:nvPicPr>
          <p:cNvPr id="5" name="Picture Placeholder 4" descr="Book cover for Mental Health Nursing, Sixth Edition."/>
          <p:cNvPicPr>
            <a:picLocks noGrp="1" noChangeAspect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" r="18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Chapter 5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3423557" y="3008008"/>
            <a:ext cx="5410200" cy="1106791"/>
          </a:xfrm>
        </p:spPr>
        <p:txBody>
          <a:bodyPr/>
          <a:lstStyle/>
          <a:p>
            <a:r>
              <a:rPr lang="en-US" dirty="0"/>
              <a:t>Sociocultural Influences </a:t>
            </a:r>
            <a:br>
              <a:rPr lang="en-US" dirty="0"/>
            </a:br>
            <a:r>
              <a:rPr lang="en-US" dirty="0"/>
              <a:t>on Mental Health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C4FA3D3-49A5-49BC-BF74-FB9AB0EF8E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73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38"/>
    </mc:Choice>
    <mc:Fallback>
      <p:transition spd="slow" advTm="82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Ethnicity</a:t>
            </a:r>
            <a:endParaRPr lang="en-US" dirty="0"/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Ethnicity defines one’s personal traits</a:t>
            </a:r>
          </a:p>
          <a:p>
            <a:r>
              <a:rPr lang="en-US" dirty="0"/>
              <a:t>Skin color, country of origin, and language are part of one’s ethnicity</a:t>
            </a:r>
          </a:p>
          <a:p>
            <a:r>
              <a:rPr lang="en-US" dirty="0"/>
              <a:t>May be many ethnic groups within a culture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117362D-9290-4E27-A87B-A8DAD0D6A3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077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972"/>
    </mc:Choice>
    <mc:Fallback>
      <p:transition spd="slow" advTm="42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Ethnicity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ETHNOCENTRISM:</a:t>
            </a:r>
          </a:p>
          <a:p>
            <a:pPr lvl="1"/>
            <a:r>
              <a:rPr lang="en-US" dirty="0"/>
              <a:t>Believing ones ethnic group has rights or benefits over those of another group</a:t>
            </a:r>
          </a:p>
          <a:p>
            <a:pPr lvl="1"/>
            <a:r>
              <a:rPr lang="en-US" dirty="0"/>
              <a:t>Includes groups such as gangs, supremacist groups, and terrorist groups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980E86F-D96F-44B9-9471-57A6DB18B4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931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027"/>
    </mc:Choice>
    <mc:Fallback>
      <p:transition spd="slow" advTm="83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Religion</a:t>
            </a:r>
            <a:endParaRPr lang="en-US" dirty="0"/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Belief in a higher power (not the same for everyone)</a:t>
            </a:r>
          </a:p>
          <a:p>
            <a:r>
              <a:rPr lang="en-US" dirty="0"/>
              <a:t>Organized and structured</a:t>
            </a:r>
          </a:p>
          <a:p>
            <a:r>
              <a:rPr lang="en-US" dirty="0"/>
              <a:t>Deeply rooted and often stereotyped</a:t>
            </a:r>
          </a:p>
          <a:p>
            <a:r>
              <a:rPr lang="en-US" dirty="0"/>
              <a:t>A set of beliefs surrounding that higher power</a:t>
            </a:r>
          </a:p>
          <a:p>
            <a:r>
              <a:rPr lang="en-US" dirty="0"/>
              <a:t>Important to some patients and nonexistent to others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FBF874F-4302-4B07-8D76-1371B5C146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901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983"/>
    </mc:Choice>
    <mc:Fallback>
      <p:transition spd="slow" advTm="55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Religion (continued)</a:t>
            </a:r>
            <a:endParaRPr lang="en-US" dirty="0"/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RELIGION may:</a:t>
            </a:r>
          </a:p>
          <a:p>
            <a:pPr lvl="1"/>
            <a:r>
              <a:rPr lang="en-US" dirty="0"/>
              <a:t>Influence the procedures a patient will allow</a:t>
            </a:r>
          </a:p>
          <a:p>
            <a:pPr lvl="1"/>
            <a:r>
              <a:rPr lang="en-US" dirty="0"/>
              <a:t>Determine who is allowed to care for that patient</a:t>
            </a:r>
          </a:p>
          <a:p>
            <a:pPr lvl="1"/>
            <a:r>
              <a:rPr lang="en-US" dirty="0"/>
              <a:t>Require services/ceremonies to be done at the bedside</a:t>
            </a:r>
          </a:p>
          <a:p>
            <a:r>
              <a:rPr lang="en-US" dirty="0"/>
              <a:t>Nurses need to be comfortable discussing patients’ needs pertaining to their religion or offer to get assistance from others who can help (chaplain, social worker, etc.)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B7903E6-D1B3-443D-BCA0-69F4374B9D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534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32"/>
    </mc:Choice>
    <mc:Fallback>
      <p:transition spd="slow" advTm="32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Prejudice</a:t>
            </a:r>
            <a:endParaRPr lang="en-US" dirty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Judging a person, group, or situation before knowing all the facts</a:t>
            </a:r>
          </a:p>
          <a:p>
            <a:r>
              <a:rPr lang="en-US" dirty="0"/>
              <a:t>Usually a negative connotation (although there are positive prejudices!)</a:t>
            </a:r>
          </a:p>
          <a:p>
            <a:r>
              <a:rPr lang="en-US" dirty="0"/>
              <a:t>Usually destructive</a:t>
            </a:r>
          </a:p>
          <a:p>
            <a:r>
              <a:rPr lang="en-US" dirty="0"/>
              <a:t>Usually hurtful</a:t>
            </a:r>
          </a:p>
          <a:p>
            <a:r>
              <a:rPr lang="en-US" dirty="0"/>
              <a:t>Restrictive to enrichment of society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F9200B9-7339-463A-864C-0A80B611C6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56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009"/>
    </mc:Choice>
    <mc:Fallback>
      <p:transition spd="slow" advTm="86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Nontraditional Lifestyles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definition of family has changed over the years to include biological parents, single parent, foster parents, blended families, and gay families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9CA2B9E-26A7-4928-8E8C-3E152034AE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346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46"/>
    </mc:Choice>
    <mc:Fallback>
      <p:transition spd="slow" advTm="46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Nontraditional Lifestyles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July 2013 Supreme Court rulings gain victory on same-sex marriage</a:t>
            </a:r>
          </a:p>
          <a:p>
            <a:pPr lvl="1"/>
            <a:r>
              <a:rPr lang="en-US" dirty="0"/>
              <a:t>News about Same-Sex Marriage, Civil Unions, and Domestic Partnerships from </a:t>
            </a:r>
            <a:r>
              <a:rPr lang="en-US" i="1" dirty="0"/>
              <a:t>The New York Times</a:t>
            </a:r>
            <a:r>
              <a:rPr lang="en-US" dirty="0"/>
              <a:t> (2013, July 5). Retrieved July 5, 2013, from http://topics.nytimes.com/top/reference/timestopics/subjects/s/same_sex_marriage/index.html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0C1472D-CB1D-44EF-8F40-96795A5E2B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705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356"/>
    </mc:Choice>
    <mc:Fallback>
      <p:transition spd="slow" advTm="553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Homelessness</a:t>
            </a:r>
            <a:endParaRPr lang="en-US" dirty="0"/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a mental illness</a:t>
            </a:r>
          </a:p>
          <a:p>
            <a:pPr lvl="1"/>
            <a:r>
              <a:rPr lang="en-US" dirty="0"/>
              <a:t>Many homeless in the United States have a mental illness</a:t>
            </a:r>
          </a:p>
          <a:p>
            <a:pPr lvl="1"/>
            <a:r>
              <a:rPr lang="en-US" dirty="0"/>
              <a:t>Some homeless are “working poor” and either uninsured or underinsured</a:t>
            </a:r>
          </a:p>
          <a:p>
            <a:pPr lvl="1"/>
            <a:r>
              <a:rPr lang="en-US" dirty="0"/>
              <a:t>Deinstitutionalization in the 1950s may still be affecting the mentally ill homeless in this country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086F5A5-2183-4DC3-9F99-4CD0A69307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49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799"/>
    </mc:Choice>
    <mc:Fallback>
      <p:transition spd="slow" advTm="264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Economic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Eron</a:t>
            </a:r>
            <a:r>
              <a:rPr lang="en-US" dirty="0"/>
              <a:t> and Peterson (1982)</a:t>
            </a:r>
          </a:p>
          <a:p>
            <a:pPr lvl="1"/>
            <a:r>
              <a:rPr lang="en-US" altLang="ja-JP" dirty="0"/>
              <a:t>Study </a:t>
            </a:r>
            <a:r>
              <a:rPr lang="en-US" dirty="0"/>
              <a:t>found that the lower the socioeconomic status, the higher the incidence of abnormal behavior in U.S. society</a:t>
            </a:r>
          </a:p>
          <a:p>
            <a:pPr lvl="1"/>
            <a:r>
              <a:rPr lang="en-US" dirty="0"/>
              <a:t>It is important to know all the variables before applying this statement to your patient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EA8D11A-F636-4092-9315-94109950F4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594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46"/>
    </mc:Choice>
    <mc:Fallback>
      <p:transition spd="slow" advTm="58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Parenting</a:t>
            </a:r>
            <a:endParaRPr lang="en-US" dirty="0"/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learned behavior, culturally influenced</a:t>
            </a:r>
          </a:p>
          <a:p>
            <a:r>
              <a:rPr lang="en-US" dirty="0"/>
              <a:t>Diana </a:t>
            </a:r>
            <a:r>
              <a:rPr lang="en-US" dirty="0" err="1"/>
              <a:t>Baumrind’s</a:t>
            </a:r>
            <a:r>
              <a:rPr lang="en-US" dirty="0"/>
              <a:t> classification of parenting types</a:t>
            </a:r>
          </a:p>
          <a:p>
            <a:pPr lvl="1"/>
            <a:r>
              <a:rPr lang="en-US" dirty="0"/>
              <a:t>Authoritarian</a:t>
            </a:r>
          </a:p>
          <a:p>
            <a:pPr lvl="2"/>
            <a:r>
              <a:rPr lang="en-US" dirty="0"/>
              <a:t>Very strict rules</a:t>
            </a:r>
          </a:p>
          <a:p>
            <a:pPr lvl="2"/>
            <a:r>
              <a:rPr lang="en-US" dirty="0"/>
              <a:t>Child has little or no voice in family decisions</a:t>
            </a:r>
          </a:p>
          <a:p>
            <a:pPr lvl="1"/>
            <a:r>
              <a:rPr lang="en-US" dirty="0"/>
              <a:t>Authoritative</a:t>
            </a:r>
          </a:p>
          <a:p>
            <a:pPr lvl="2"/>
            <a:r>
              <a:rPr lang="en-US" dirty="0"/>
              <a:t>Firm, consistent rules and limits</a:t>
            </a:r>
          </a:p>
          <a:p>
            <a:pPr lvl="2"/>
            <a:r>
              <a:rPr lang="en-US" dirty="0"/>
              <a:t>Allows for discussion and flexibility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1717B17-1B23-4C23-8145-25742F99E0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19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795"/>
    </mc:Choice>
    <mc:Fallback>
      <p:transition spd="slow" advTm="142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60425" indent="-514350">
              <a:buFont typeface="+mj-lt"/>
              <a:buAutoNum type="arabicPeriod"/>
            </a:pPr>
            <a:r>
              <a:rPr lang="en-US" dirty="0"/>
              <a:t>Define culture and cultural characteristics.</a:t>
            </a:r>
          </a:p>
          <a:p>
            <a:pPr marL="860425" indent="-514350">
              <a:buFont typeface="+mj-lt"/>
              <a:buAutoNum type="arabicPeriod"/>
            </a:pPr>
            <a:r>
              <a:rPr lang="en-US" dirty="0"/>
              <a:t>Identify factors to consider when assessing culture and ethnicity.</a:t>
            </a:r>
          </a:p>
          <a:p>
            <a:pPr marL="860425" indent="-514350">
              <a:buFont typeface="+mj-lt"/>
              <a:buAutoNum type="arabicPeriod"/>
            </a:pPr>
            <a:r>
              <a:rPr lang="en-US" dirty="0"/>
              <a:t>Differentiate between religion and spirituality.</a:t>
            </a:r>
          </a:p>
          <a:p>
            <a:pPr marL="860425" indent="-514350">
              <a:buFont typeface="+mj-lt"/>
              <a:buAutoNum type="arabicPeriod"/>
            </a:pPr>
            <a:r>
              <a:rPr lang="en-US" dirty="0"/>
              <a:t>Define ethnicity.</a:t>
            </a:r>
          </a:p>
          <a:p>
            <a:pPr marL="860425" indent="-514350">
              <a:buFont typeface="+mj-lt"/>
              <a:buAutoNum type="arabicPeriod"/>
            </a:pPr>
            <a:r>
              <a:rPr lang="en-US" dirty="0"/>
              <a:t>Identify three parenting styles.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1BB670F-DC3C-4BF0-B46C-D627FA6311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260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02"/>
    </mc:Choice>
    <mc:Fallback>
      <p:transition spd="slow" advTm="24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Parenting (continued)</a:t>
            </a:r>
            <a:endParaRPr lang="en-US" dirty="0"/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Diana </a:t>
            </a:r>
            <a:r>
              <a:rPr lang="en-US" dirty="0" err="1"/>
              <a:t>Baumrind’s</a:t>
            </a:r>
            <a:r>
              <a:rPr lang="en-US" dirty="0"/>
              <a:t> classification of parenting types (continued)</a:t>
            </a:r>
          </a:p>
          <a:p>
            <a:pPr lvl="1"/>
            <a:r>
              <a:rPr lang="en-US" dirty="0"/>
              <a:t>Permissive</a:t>
            </a:r>
          </a:p>
          <a:p>
            <a:pPr lvl="2"/>
            <a:r>
              <a:rPr lang="en-US" dirty="0"/>
              <a:t>Little structure</a:t>
            </a:r>
          </a:p>
          <a:p>
            <a:pPr lvl="2"/>
            <a:r>
              <a:rPr lang="en-US" dirty="0"/>
              <a:t>Few guidelines</a:t>
            </a:r>
          </a:p>
          <a:p>
            <a:pPr lvl="2"/>
            <a:r>
              <a:rPr lang="en-US" dirty="0"/>
              <a:t>Child unsure of boundaries and has hard time learning self-control and situational appropriateness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BE8D874-4A24-45A9-A05C-B581B363DC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50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80"/>
    </mc:Choice>
    <mc:Fallback>
      <p:transition spd="slow" advTm="30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Clicker Question (continued_2) 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0"/>
          </p:nvPr>
        </p:nvSpPr>
        <p:spPr>
          <a:xfrm>
            <a:off x="457200" y="1181100"/>
            <a:ext cx="8534400" cy="1028700"/>
          </a:xfrm>
        </p:spPr>
        <p:txBody>
          <a:bodyPr/>
          <a:lstStyle/>
          <a:p>
            <a:pPr marL="860425" indent="-514350">
              <a:buFont typeface="+mj-lt"/>
              <a:buAutoNum type="arabicPeriod" startAt="3"/>
            </a:pPr>
            <a:r>
              <a:rPr lang="en-US" dirty="0"/>
              <a:t>According to Diane </a:t>
            </a:r>
            <a:r>
              <a:rPr lang="en-US" dirty="0" err="1"/>
              <a:t>Baumrind</a:t>
            </a:r>
            <a:r>
              <a:rPr lang="en-US" dirty="0"/>
              <a:t>, this style of parenting is known as: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990600" y="2362200"/>
            <a:ext cx="5029200" cy="2667000"/>
          </a:xfrm>
        </p:spPr>
        <p:txBody>
          <a:bodyPr/>
          <a:lstStyle/>
          <a:p>
            <a:r>
              <a:rPr lang="en-US" dirty="0"/>
              <a:t>Authoritarian parenting</a:t>
            </a:r>
          </a:p>
          <a:p>
            <a:r>
              <a:rPr lang="en-US" dirty="0"/>
              <a:t>Authoritative parenting</a:t>
            </a:r>
          </a:p>
          <a:p>
            <a:r>
              <a:rPr lang="en-US" dirty="0"/>
              <a:t>Permissive parenting</a:t>
            </a:r>
          </a:p>
          <a:p>
            <a:r>
              <a:rPr lang="en-US" dirty="0"/>
              <a:t>Practical parenting</a:t>
            </a:r>
          </a:p>
        </p:txBody>
      </p:sp>
      <p:pic>
        <p:nvPicPr>
          <p:cNvPr id="4" name="Content Placeholder 3" descr="Close up of a white, plastic kitchen timer showing the red timer arrow pointing at the number 5."/>
          <p:cNvPicPr>
            <a:picLocks noGrp="1" noChangeAspect="1"/>
          </p:cNvPicPr>
          <p:nvPr>
            <p:ph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2589213"/>
            <a:ext cx="2206625" cy="1830387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FADDAC3-0D1F-4E49-B3DE-931654FC0F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295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31"/>
    </mc:Choice>
    <mc:Fallback>
      <p:transition spd="slow" advTm="40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Abuse</a:t>
            </a:r>
            <a:endParaRPr lang="en-US" dirty="0"/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Misuse of a person, substance, or situation</a:t>
            </a:r>
          </a:p>
          <a:p>
            <a:r>
              <a:rPr lang="en-US" dirty="0"/>
              <a:t>Is growing in frequency in our society</a:t>
            </a:r>
          </a:p>
          <a:p>
            <a:r>
              <a:rPr lang="en-US" dirty="0"/>
              <a:t>A learned behavior in most cases (most abusers have at one time been abused)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BF57D02-53B0-45E0-836E-68510C437D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289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936"/>
    </mc:Choice>
    <mc:Fallback>
      <p:transition spd="slow" advTm="194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Abuse (continued)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Abuse is abuse even when the abuser claims he/she is aware of his/her actions and feels confident in what is being done (example, excessive punishment of a child, withholding basic needs, excessive behaviors such as drinking that the person says he/she is “perfectly aware and in control of,” etc.)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D64A4E8-3C0F-4043-9D7E-E45492FCD6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999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68"/>
    </mc:Choice>
    <mc:Fallback>
      <p:transition spd="slow" advTm="18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Outcomes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60425" indent="-514350">
              <a:buFont typeface="+mj-lt"/>
              <a:buAutoNum type="arabicPeriod" startAt="6"/>
            </a:pPr>
            <a:r>
              <a:rPr lang="en-US" dirty="0"/>
              <a:t>Define stereotype.</a:t>
            </a:r>
          </a:p>
          <a:p>
            <a:pPr marL="860425" indent="-514350">
              <a:buFont typeface="+mj-lt"/>
              <a:buAutoNum type="arabicPeriod" startAt="6"/>
            </a:pPr>
            <a:r>
              <a:rPr lang="en-US" dirty="0"/>
              <a:t>Define prejudice and bias.</a:t>
            </a:r>
          </a:p>
          <a:p>
            <a:pPr marL="860425" indent="-514350">
              <a:buFont typeface="+mj-lt"/>
              <a:buAutoNum type="arabicPeriod" startAt="6"/>
            </a:pPr>
            <a:r>
              <a:rPr lang="en-US" dirty="0"/>
              <a:t>Define homelessness.</a:t>
            </a:r>
          </a:p>
          <a:p>
            <a:pPr marL="860425" indent="-514350">
              <a:buFont typeface="+mj-lt"/>
              <a:buAutoNum type="arabicPeriod" startAt="6"/>
            </a:pPr>
            <a:r>
              <a:rPr lang="en-US" dirty="0"/>
              <a:t>Explain possible reasons for homelessness.</a:t>
            </a:r>
          </a:p>
          <a:p>
            <a:pPr marL="860425" indent="-514350">
              <a:buFont typeface="+mj-lt"/>
              <a:buAutoNum type="arabicPeriod" startAt="6"/>
            </a:pPr>
            <a:r>
              <a:rPr lang="en-US" dirty="0"/>
              <a:t>Identify nursing care for people who are homeless.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3C790A1-2E74-46CC-9834-3CDDFB9ABD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147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21"/>
    </mc:Choice>
    <mc:Fallback>
      <p:transition spd="slow" advTm="131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Culture</a:t>
            </a:r>
            <a:endParaRPr 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Social and cultural influences may have a great impact on the way people process life, as well as how they view illness, nursing care, and healing</a:t>
            </a:r>
          </a:p>
          <a:p>
            <a:r>
              <a:rPr lang="en-US" dirty="0"/>
              <a:t>Part of a nurse’s role is to learn about traits that are common among people as well as those that are different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B4CDDE9-A1C8-45B8-9329-208FB3F86C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358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171"/>
    </mc:Choice>
    <mc:Fallback>
      <p:transition spd="slow" advTm="124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 idx="4294967295"/>
          </p:nvPr>
        </p:nvSpPr>
        <p:spPr>
          <a:xfrm>
            <a:off x="908050" y="234950"/>
            <a:ext cx="8235950" cy="590550"/>
          </a:xfrm>
        </p:spPr>
        <p:txBody>
          <a:bodyPr/>
          <a:lstStyle/>
          <a:p>
            <a:r>
              <a:rPr lang="en-US" dirty="0"/>
              <a:t>  Culture (continued_1)</a:t>
            </a:r>
          </a:p>
        </p:txBody>
      </p:sp>
      <p:pic>
        <p:nvPicPr>
          <p:cNvPr id="4" name="Picture 12" descr="A seemingly gigantic blue desk globe with six people in silhouette standing on its surface in various poses. One of the figures is walking up the side of the globe."/>
          <p:cNvPicPr>
            <a:picLocks noGrp="1" noChangeAspect="1" noChangeArrowheads="1"/>
          </p:cNvPicPr>
          <p:nvPr>
            <p:ph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75" y="1143000"/>
            <a:ext cx="7562850" cy="5053013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80F9AD9-2D2F-40DB-9D9C-BD3005222C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148889"/>
      </p:ext>
    </p:extLst>
  </p:cSld>
  <p:clrMapOvr>
    <a:masterClrMapping/>
  </p:clrMapOvr>
  <p:transition spd="med" advTm="193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Culture (continued_2)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Shared way of life</a:t>
            </a:r>
          </a:p>
          <a:p>
            <a:r>
              <a:rPr lang="en-US" dirty="0"/>
              <a:t>Combination of traditions/beliefs that make groups of people band together</a:t>
            </a:r>
          </a:p>
          <a:p>
            <a:r>
              <a:rPr lang="en-US" dirty="0"/>
              <a:t>Traditions that have been passed down over several generations (usually a minimum of three) </a:t>
            </a:r>
          </a:p>
          <a:p>
            <a:r>
              <a:rPr lang="en-US" dirty="0"/>
              <a:t>May or may not include a religion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7FF81BE-0769-424E-B7B2-611A52E077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427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53"/>
    </mc:Choice>
    <mc:Fallback>
      <p:transition spd="slow" advTm="17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Culture (continued_3)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CULTURE is not:</a:t>
            </a:r>
          </a:p>
          <a:p>
            <a:pPr lvl="1"/>
            <a:r>
              <a:rPr lang="en-US" dirty="0"/>
              <a:t>Based on color of skin</a:t>
            </a:r>
          </a:p>
          <a:p>
            <a:pPr lvl="1"/>
            <a:r>
              <a:rPr lang="en-US" dirty="0"/>
              <a:t>Based solely on country of origin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B5C404B-57A7-4F09-8159-1C386DDACB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145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06"/>
    </mc:Choice>
    <mc:Fallback>
      <p:transition spd="slow" advTm="7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Clicker Question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457200" y="1181100"/>
            <a:ext cx="8534400" cy="647700"/>
          </a:xfrm>
        </p:spPr>
        <p:txBody>
          <a:bodyPr/>
          <a:lstStyle/>
          <a:p>
            <a:pPr marL="860425" indent="-514350">
              <a:buFont typeface="+mj-lt"/>
              <a:buAutoNum type="arabicPeriod"/>
            </a:pPr>
            <a:r>
              <a:rPr lang="en-US" dirty="0"/>
              <a:t>Culture is based on skin color.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>
          <a:xfrm>
            <a:off x="990600" y="2057400"/>
            <a:ext cx="8001000" cy="1219200"/>
          </a:xfrm>
        </p:spPr>
        <p:txBody>
          <a:bodyPr/>
          <a:lstStyle/>
          <a:p>
            <a:pPr marL="346075" indent="0">
              <a:buNone/>
            </a:pPr>
            <a:r>
              <a:rPr lang="en-US" dirty="0"/>
              <a:t>True </a:t>
            </a:r>
          </a:p>
          <a:p>
            <a:pPr marL="346075" indent="0">
              <a:buNone/>
            </a:pPr>
            <a:r>
              <a:rPr lang="en-US" dirty="0"/>
              <a:t>False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9AD8103-9779-4E75-855B-39F4C33044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43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55"/>
    </mc:Choice>
    <mc:Fallback>
      <p:transition spd="slow" advTm="10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Clicker Question (continued_1) 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457200" y="1181100"/>
            <a:ext cx="8534400" cy="1028700"/>
          </a:xfrm>
        </p:spPr>
        <p:txBody>
          <a:bodyPr/>
          <a:lstStyle/>
          <a:p>
            <a:pPr marL="860425" indent="-514350">
              <a:buFont typeface="+mj-lt"/>
              <a:buAutoNum type="arabicPeriod" startAt="2"/>
            </a:pPr>
            <a:r>
              <a:rPr lang="en-US" dirty="0"/>
              <a:t>All gestures are universal (for example, hand gestures).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>
          <a:xfrm>
            <a:off x="990600" y="2438400"/>
            <a:ext cx="8001000" cy="2590800"/>
          </a:xfrm>
        </p:spPr>
        <p:txBody>
          <a:bodyPr/>
          <a:lstStyle/>
          <a:p>
            <a:pPr marL="346075" indent="0">
              <a:buNone/>
            </a:pPr>
            <a:r>
              <a:rPr lang="en-US" dirty="0"/>
              <a:t>True </a:t>
            </a:r>
          </a:p>
          <a:p>
            <a:pPr marL="346075" indent="0">
              <a:buNone/>
            </a:pPr>
            <a:r>
              <a:rPr lang="en-US" dirty="0"/>
              <a:t>False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38099B6-C1CC-47A9-B069-10F3EFFB0A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921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88"/>
    </mc:Choice>
    <mc:Fallback>
      <p:transition spd="slow" advTm="97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D_Nursing_Template_Sample">
  <a:themeElements>
    <a:clrScheme name="FAD Nursing">
      <a:dk1>
        <a:srgbClr val="737373"/>
      </a:dk1>
      <a:lt1>
        <a:sysClr val="window" lastClr="FFFFFF"/>
      </a:lt1>
      <a:dk2>
        <a:srgbClr val="28805C"/>
      </a:dk2>
      <a:lt2>
        <a:srgbClr val="FFFFFF"/>
      </a:lt2>
      <a:accent1>
        <a:srgbClr val="28805C"/>
      </a:accent1>
      <a:accent2>
        <a:srgbClr val="737373"/>
      </a:accent2>
      <a:accent3>
        <a:srgbClr val="D99C21"/>
      </a:accent3>
      <a:accent4>
        <a:srgbClr val="C00000"/>
      </a:accent4>
      <a:accent5>
        <a:srgbClr val="BFBFBF"/>
      </a:accent5>
      <a:accent6>
        <a:srgbClr val="C2ECDB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8" id="{91B66E46-3F3C-49C2-9025-2800839DEA96}" vid="{348BD038-7B76-4A48-9886-575F33252E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74F316A9D19642AFB347C36D63796C" ma:contentTypeVersion="5" ma:contentTypeDescription="Create a new document." ma:contentTypeScope="" ma:versionID="cad381adda5b2ce407c58584fcfb8d10">
  <xsd:schema xmlns:xsd="http://www.w3.org/2001/XMLSchema" xmlns:xs="http://www.w3.org/2001/XMLSchema" xmlns:p="http://schemas.microsoft.com/office/2006/metadata/properties" xmlns:ns2="71d46e88-8733-4645-9284-85cf006978cc" xmlns:ns3="88135b7f-3fab-49b6-8009-71309f2107a8" targetNamespace="http://schemas.microsoft.com/office/2006/metadata/properties" ma:root="true" ma:fieldsID="8417b20f22cd2cb04f08b6ff97a2b690" ns2:_="" ns3:_="">
    <xsd:import namespace="71d46e88-8733-4645-9284-85cf006978cc"/>
    <xsd:import namespace="88135b7f-3fab-49b6-8009-71309f2107a8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Category" minOccurs="0"/>
                <xsd:element ref="ns3:Sub_x002d_Category" minOccurs="0"/>
                <xsd:element ref="ns3:SortOrder" minOccurs="0"/>
                <xsd:element ref="ns3:v7hm" minOccurs="0"/>
                <xsd:element ref="ns3:Tertiary_x0020_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d46e88-8733-4645-9284-85cf006978cc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135b7f-3fab-49b6-8009-71309f2107a8" elementFormDefault="qualified">
    <xsd:import namespace="http://schemas.microsoft.com/office/2006/documentManagement/types"/>
    <xsd:import namespace="http://schemas.microsoft.com/office/infopath/2007/PartnerControls"/>
    <xsd:element name="Category" ma:index="11" nillable="true" ma:displayName="Category" ma:format="Dropdown" ma:internalName="Category">
      <xsd:simpleType>
        <xsd:union memberTypes="dms:Text">
          <xsd:simpleType>
            <xsd:restriction base="dms:Choice">
              <xsd:enumeration value="Additional Images"/>
              <xsd:enumeration value="DavisAdvantage"/>
              <xsd:enumeration value="DavisEdge"/>
              <xsd:enumeration value="DavisForward - internal use only"/>
              <xsd:enumeration value="DavisPlus"/>
              <xsd:enumeration value="Dental Care Decisions"/>
              <xsd:enumeration value="Dosage Calc"/>
              <xsd:enumeration value="F.A. Davis"/>
              <xsd:enumeration value="Fitness Decisions"/>
              <xsd:enumeration value="Kines in Action"/>
              <xsd:enumeration value="Medical Coding Lab"/>
              <xsd:enumeration value="Medical Language Lab"/>
              <xsd:enumeration value="Tabers"/>
            </xsd:restriction>
          </xsd:simpleType>
        </xsd:union>
      </xsd:simpleType>
    </xsd:element>
    <xsd:element name="Sub_x002d_Category" ma:index="12" nillable="true" ma:displayName="Sub-Category" ma:format="Dropdown" ma:internalName="Sub_x002d_Category">
      <xsd:simpleType>
        <xsd:union memberTypes="dms:Text">
          <xsd:simpleType>
            <xsd:restriction base="dms:Choice">
              <xsd:enumeration value="Branding Guide (attachment)"/>
              <xsd:enumeration value="DA Logos"/>
              <xsd:enumeration value="DA Powerpoint Presentation"/>
              <xsd:enumeration value="DC Logo"/>
              <xsd:enumeration value="DC Powerpoint Presentation"/>
              <xsd:enumeration value="DCD Logo"/>
              <xsd:enumeration value="DCD Powerpoint Presentation"/>
              <xsd:enumeration value="DE Logos"/>
              <xsd:enumeration value="DE Powerpoint Presentation"/>
              <xsd:enumeration value="DF Logo"/>
              <xsd:enumeration value="DF Powerpoint Presentation"/>
              <xsd:enumeration value="DP Homepage image"/>
              <xsd:enumeration value="DP Logo"/>
              <xsd:enumeration value="Electronic Devices"/>
              <xsd:enumeration value="FAD Digital Logos"/>
              <xsd:enumeration value="FAD Powerpiont Presentations"/>
              <xsd:enumeration value="FAD Print Logos"/>
              <xsd:enumeration value="FD Logo"/>
              <xsd:enumeration value="FD Powerpoint Presentation"/>
              <xsd:enumeration value="KIA Logo"/>
              <xsd:enumeration value="KIA Powerpoint Presentation"/>
              <xsd:enumeration value="MCL Logo"/>
              <xsd:enumeration value="MCL Powerpoint Presentation"/>
              <xsd:enumeration value="MLL 2.0 Logo"/>
              <xsd:enumeration value="MLL Logo"/>
              <xsd:enumeration value="MLL Powerpoint Presentation"/>
              <xsd:enumeration value="MTC Logo"/>
              <xsd:enumeration value="Taber’s 22"/>
              <xsd:enumeration value="Taber’s 22 with tagline"/>
              <xsd:enumeration value="Tabers Logo"/>
              <xsd:enumeration value="Tabers.com Homepage screen"/>
              <xsd:enumeration value="Useful Images"/>
            </xsd:restriction>
          </xsd:simpleType>
        </xsd:union>
      </xsd:simpleType>
    </xsd:element>
    <xsd:element name="SortOrder" ma:index="13" nillable="true" ma:displayName="SortOrder" ma:internalName="SortOrder">
      <xsd:simpleType>
        <xsd:restriction base="dms:Number"/>
      </xsd:simpleType>
    </xsd:element>
    <xsd:element name="v7hm" ma:index="14" nillable="true" ma:displayName="Tert" ma:internalName="v7hm">
      <xsd:simpleType>
        <xsd:restriction base="dms:Number"/>
      </xsd:simpleType>
    </xsd:element>
    <xsd:element name="Tertiary_x0020_Category" ma:index="15" nillable="true" ma:displayName="Tertiary Category" ma:internalName="Tertiary_x0020_Category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ategory xmlns="88135b7f-3fab-49b6-8009-71309f2107a8">F.A. Davis</Category>
    <v7hm xmlns="88135b7f-3fab-49b6-8009-71309f2107a8" xsi:nil="true"/>
    <Tertiary_x0020_Category xmlns="88135b7f-3fab-49b6-8009-71309f2107a8" xsi:nil="true"/>
    <Sub_x002d_Category xmlns="88135b7f-3fab-49b6-8009-71309f2107a8">FAD PowerPoint Presentations</Sub_x002d_Category>
    <SortOrder xmlns="88135b7f-3fab-49b6-8009-71309f2107a8" xsi:nil="true"/>
  </documentManagement>
</p:properties>
</file>

<file path=customXml/itemProps1.xml><?xml version="1.0" encoding="utf-8"?>
<ds:datastoreItem xmlns:ds="http://schemas.openxmlformats.org/officeDocument/2006/customXml" ds:itemID="{DE28C97C-1C07-4631-B50A-E80D18B785BB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B8860857-213E-449D-9D68-31992611CF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d46e88-8733-4645-9284-85cf006978cc"/>
    <ds:schemaRef ds:uri="88135b7f-3fab-49b6-8009-71309f2107a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23EB0E3-5915-4E57-8F39-28F926E76D4B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8CC939C3-7EE7-4FC7-818E-985D0213E860}">
  <ds:schemaRefs>
    <ds:schemaRef ds:uri="88135b7f-3fab-49b6-8009-71309f2107a8"/>
    <ds:schemaRef ds:uri="71d46e88-8733-4645-9284-85cf006978cc"/>
    <ds:schemaRef ds:uri="http://schemas.microsoft.com/office/2006/documentManagement/types"/>
    <ds:schemaRef ds:uri="http://purl.org/dc/dcmitype/"/>
    <ds:schemaRef ds:uri="http://www.w3.org/XML/1998/namespace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FAD_Nursing_Template_Sample</Template>
  <TotalTime>1270</TotalTime>
  <Words>916</Words>
  <Application>Microsoft Office PowerPoint</Application>
  <PresentationFormat>On-screen Show (4:3)</PresentationFormat>
  <Paragraphs>117</Paragraphs>
  <Slides>23</Slides>
  <Notes>20</Notes>
  <HiddenSlides>0</HiddenSlides>
  <MMClips>23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ＭＳ Ｐゴシック</vt:lpstr>
      <vt:lpstr>Arial</vt:lpstr>
      <vt:lpstr>Calibri</vt:lpstr>
      <vt:lpstr>Noto Sans Symbols</vt:lpstr>
      <vt:lpstr>Wingdings</vt:lpstr>
      <vt:lpstr>FAD_Nursing_Template_Sample</vt:lpstr>
      <vt:lpstr>Book cover for Mental Health Nursing, Sixth Edition.</vt:lpstr>
      <vt:lpstr>Learning Outcomes</vt:lpstr>
      <vt:lpstr>Learning Outcomes (continued)</vt:lpstr>
      <vt:lpstr>Culture</vt:lpstr>
      <vt:lpstr>  Culture (continued_1)</vt:lpstr>
      <vt:lpstr>Culture (continued_2)</vt:lpstr>
      <vt:lpstr>Culture (continued_3)</vt:lpstr>
      <vt:lpstr>Clicker Question</vt:lpstr>
      <vt:lpstr>Clicker Question (continued_1) </vt:lpstr>
      <vt:lpstr>Ethnicity</vt:lpstr>
      <vt:lpstr>Ethnicity (continued)</vt:lpstr>
      <vt:lpstr>Religion</vt:lpstr>
      <vt:lpstr>Religion (continued)</vt:lpstr>
      <vt:lpstr>Prejudice</vt:lpstr>
      <vt:lpstr>Nontraditional Lifestyles</vt:lpstr>
      <vt:lpstr>Nontraditional Lifestyles (continued)</vt:lpstr>
      <vt:lpstr>Homelessness</vt:lpstr>
      <vt:lpstr>Economic Considerations</vt:lpstr>
      <vt:lpstr>Parenting</vt:lpstr>
      <vt:lpstr>Parenting (continued)</vt:lpstr>
      <vt:lpstr>Clicker Question (continued_2) </vt:lpstr>
      <vt:lpstr>Abuse</vt:lpstr>
      <vt:lpstr>Abuse (continued)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5: Sociocultural Influences</dc:title>
  <dc:creator>Gorman</dc:creator>
  <cp:lastModifiedBy>Paula Reeves</cp:lastModifiedBy>
  <cp:revision>1090</cp:revision>
  <dcterms:created xsi:type="dcterms:W3CDTF">2020-02-13T08:47:30Z</dcterms:created>
  <dcterms:modified xsi:type="dcterms:W3CDTF">2024-06-12T22:27:08Z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0x010100D074F316A9D19642AFB347C36D63796C</vt:lpwstr>
  </property>
  <property fmtid="{D5CDD505-2E9C-101B-9397-08002B2CF9AE}" pid="3" name="_dlc_DocIdItemGuid">
    <vt:lpwstr>647463b2-28f5-46c6-8d1e-a6b9b2370ab9</vt:lpwstr>
  </property>
  <property fmtid="{D5CDD505-2E9C-101B-9397-08002B2CF9AE}" pid="4" name="Category">
    <vt:lpwstr>.F.A. Davis</vt:lpwstr>
  </property>
  <property fmtid="{D5CDD505-2E9C-101B-9397-08002B2CF9AE}" pid="5" name="v7hm">
    <vt:lpwstr/>
  </property>
  <property fmtid="{D5CDD505-2E9C-101B-9397-08002B2CF9AE}" pid="6" name="Sub-Category">
    <vt:lpwstr>FAD Powerpiont Presentations</vt:lpwstr>
  </property>
  <property fmtid="{D5CDD505-2E9C-101B-9397-08002B2CF9AE}" pid="7" name="SortOrder">
    <vt:lpwstr/>
  </property>
  <property fmtid="{D5CDD505-2E9C-101B-9397-08002B2CF9AE}" pid="8" name="_dlc_DocId">
    <vt:lpwstr>HESUHV4WET5P-708-25</vt:lpwstr>
  </property>
  <property fmtid="{D5CDD505-2E9C-101B-9397-08002B2CF9AE}" pid="9" name="_dlc_DocIdUrl">
    <vt:lpwstr>http://portal.fadavis.com/marketing/_layouts/15/DocIdRedir.aspx?ID=HESUHV4WET5P-708-25, HESUHV4WET5P-708-25</vt:lpwstr>
  </property>
  <property fmtid="{D5CDD505-2E9C-101B-9397-08002B2CF9AE}" pid="10" name="Tertiary Category">
    <vt:lpwstr/>
  </property>
</Properties>
</file>

<file path=docProps/thumbnail.jpeg>
</file>